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7F00"/>
    <a:srgbClr val="FE7E01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4.jpe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47172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</a:t>
            </a:r>
            <a:r>
              <a:rPr lang="ru-RU" sz="2000" b="1" cap="all" spc="17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обж</a:t>
            </a:r>
            <a:endParaRPr lang="ru-RU" sz="2000" b="1" cap="all" spc="17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«</a:t>
            </a:r>
            <a:r>
              <a:rPr lang="ru-RU" sz="2000" b="1" cap="all" spc="17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Опасно – не опасно»</a:t>
            </a:r>
            <a:endParaRPr lang="ru-RU" sz="2000" b="1" cap="all" spc="17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44" y="3356992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8910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559875" y="1239349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491" y="2734907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974505" y="1058619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021" y="2490728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396251" y="1678030"/>
            <a:ext cx="4536932" cy="361231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этом белом </a:t>
            </a:r>
            <a:r>
              <a:rPr lang="ru-RU" sz="2800" i="1" dirty="0" err="1">
                <a:latin typeface="Georgia" pitchFamily="18" charset="0"/>
              </a:rPr>
              <a:t>сундучище</a:t>
            </a: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храним на полках пищу.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дворе стоит жарища,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 </a:t>
            </a:r>
            <a:r>
              <a:rPr lang="ru-RU" sz="2800" i="1" dirty="0" err="1">
                <a:latin typeface="Georgia" pitchFamily="18" charset="0"/>
              </a:rPr>
              <a:t>сундучище</a:t>
            </a:r>
            <a:r>
              <a:rPr lang="ru-RU" sz="2800" i="1" dirty="0">
                <a:latin typeface="Georgia" pitchFamily="18" charset="0"/>
              </a:rPr>
              <a:t> — холодища.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1" y="3473424"/>
            <a:ext cx="3756677" cy="2547864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786062" y="3074248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Georgia" pitchFamily="18" charset="0"/>
              </a:rPr>
              <a:t>Электричество</a:t>
            </a:r>
            <a:endParaRPr lang="ru-RU" sz="2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315194" y="2812640"/>
            <a:ext cx="5425158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962" y="3349014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53849" y="1650514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 дальним сёлам, городам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Кто </a:t>
            </a:r>
            <a:r>
              <a:rPr lang="ru-RU" sz="2800" i="1" dirty="0">
                <a:latin typeface="Georgia" pitchFamily="18" charset="0"/>
              </a:rPr>
              <a:t>идёт по проводам?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Светлое </a:t>
            </a:r>
            <a:r>
              <a:rPr lang="ru-RU" sz="2800" i="1" dirty="0">
                <a:latin typeface="Georgia" pitchFamily="18" charset="0"/>
              </a:rPr>
              <a:t>величество!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Это </a:t>
            </a:r>
            <a:r>
              <a:rPr lang="ru-RU" sz="2800" i="1" dirty="0">
                <a:latin typeface="Georgia" pitchFamily="18" charset="0"/>
              </a:rPr>
              <a:t>...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2276872"/>
            <a:ext cx="3454400" cy="41080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262" y="3312662"/>
            <a:ext cx="3005176" cy="298451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484582" y="2565205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588484" y="1412776"/>
            <a:ext cx="5087971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533" y="2937013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323528" y="2568800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у меня в квартире робот.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У </a:t>
            </a:r>
            <a:r>
              <a:rPr lang="ru-RU" sz="2800" i="1" dirty="0">
                <a:latin typeface="Georgia" pitchFamily="18" charset="0"/>
              </a:rPr>
              <a:t>него огромный хобот.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Любит </a:t>
            </a:r>
            <a:r>
              <a:rPr lang="ru-RU" sz="2800" i="1" dirty="0">
                <a:latin typeface="Georgia" pitchFamily="18" charset="0"/>
              </a:rPr>
              <a:t>робот чистоту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гудит как лайнер «ТУ».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Он </a:t>
            </a:r>
            <a:r>
              <a:rPr lang="ru-RU" sz="2800" i="1" dirty="0">
                <a:latin typeface="Georgia" pitchFamily="18" charset="0"/>
              </a:rPr>
              <a:t>охотно пыль глотает,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  <a:r>
              <a:rPr lang="ru-RU" sz="2800" i="1" dirty="0">
                <a:latin typeface="Georgia" pitchFamily="18" charset="0"/>
              </a:rPr>
              <a:t>болеет, не чихает.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873196" y="1271880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113" y="2634383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Если дым валит </a:t>
            </a:r>
            <a:r>
              <a:rPr lang="ru-RU" sz="2800" i="1" dirty="0" smtClean="0">
                <a:latin typeface="Georgia" pitchFamily="18" charset="0"/>
              </a:rPr>
              <a:t>клубами, пламя </a:t>
            </a:r>
            <a:r>
              <a:rPr lang="ru-RU" sz="2800" i="1" dirty="0">
                <a:latin typeface="Georgia" pitchFamily="18" charset="0"/>
              </a:rPr>
              <a:t>бьется языками,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огонь везде, и </a:t>
            </a:r>
            <a:r>
              <a:rPr lang="ru-RU" sz="2800" i="1" dirty="0" smtClean="0">
                <a:latin typeface="Georgia" pitchFamily="18" charset="0"/>
              </a:rPr>
              <a:t>жар. Это </a:t>
            </a:r>
            <a:r>
              <a:rPr lang="ru-RU" sz="2800" i="1" dirty="0">
                <a:latin typeface="Georgia" pitchFamily="18" charset="0"/>
              </a:rPr>
              <a:t>бедствие …</a:t>
            </a:r>
          </a:p>
        </p:txBody>
      </p:sp>
      <p:pic>
        <p:nvPicPr>
          <p:cNvPr id="11" name="Picture 3" descr="C:\Users\Home\Pictures\01_ЗНАКИ\дом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927458"/>
            <a:ext cx="2955299" cy="2719298"/>
          </a:xfrm>
          <a:prstGeom prst="rect">
            <a:avLst/>
          </a:prstGeom>
        </p:spPr>
      </p:pic>
      <p:sp useBgFill="1">
        <p:nvSpPr>
          <p:cNvPr id="12" name="Прямоугольник 11"/>
          <p:cNvSpPr/>
          <p:nvPr/>
        </p:nvSpPr>
        <p:spPr>
          <a:xfrm>
            <a:off x="514986" y="2714767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33" y="3410417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5898"/>
            <a:ext cx="7090263" cy="2627604"/>
          </a:xfrm>
          <a:prstGeom prst="rect">
            <a:avLst/>
          </a:prstGeom>
        </p:spPr>
      </p:pic>
      <p:sp useBgFill="1">
        <p:nvSpPr>
          <p:cNvPr id="10" name="Прямоугольник 9"/>
          <p:cNvSpPr/>
          <p:nvPr/>
        </p:nvSpPr>
        <p:spPr>
          <a:xfrm>
            <a:off x="306678" y="276585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168" y="3435315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07465"/>
            <a:ext cx="7364606" cy="2755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513" y="3443621"/>
            <a:ext cx="2334970" cy="209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7483" y="3207465"/>
            <a:ext cx="4395597" cy="2523963"/>
          </a:xfrm>
          <a:prstGeom prst="rect">
            <a:avLst/>
          </a:prstGeom>
        </p:spPr>
      </p:pic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94866" y="312791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922" y="3447951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940" y="1487829"/>
            <a:ext cx="7074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eorgia" panose="02040502050405020303" pitchFamily="18" charset="0"/>
              </a:rPr>
              <a:t>В помещении загорелся телевизор. 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Как ты будешь действовать?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разводить.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520" y="2423197"/>
            <a:ext cx="5040560" cy="3780420"/>
          </a:xfrm>
          <a:prstGeom prst="rect">
            <a:avLst/>
          </a:prstGeom>
        </p:spPr>
      </p:pic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641679" y="2370345"/>
            <a:ext cx="8034778" cy="388612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называется профессия, когда тушат пожар?</a:t>
            </a:r>
          </a:p>
        </p:txBody>
      </p: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36" y="3100356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  <a:endParaRPr lang="ru-RU" sz="2000" b="1" i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Шипит и злится, воды боится.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С языком, а не лает,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Без зубов, а кусает.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384859" y="4170672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576" y="428964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  <a:endParaRPr lang="ru-RU" sz="2800" b="1" i="1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Белый, серый он бывает,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Все от нас собой скрывает,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он легкий и густой,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Словно облако большой.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 окошком завывает,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Тёплым, ласковым бывает,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Но и может всё на свете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Разломать, разрушить...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351740" y="2493812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390" y="3284984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Раскалённая </a:t>
            </a:r>
            <a:r>
              <a:rPr lang="ru-RU" sz="2800" i="1" dirty="0" smtClean="0">
                <a:latin typeface="Georgia" pitchFamily="18" charset="0"/>
              </a:rPr>
              <a:t>стрела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Дуб </a:t>
            </a:r>
            <a:r>
              <a:rPr lang="ru-RU" sz="2800" i="1" dirty="0">
                <a:latin typeface="Georgia" pitchFamily="18" charset="0"/>
              </a:rPr>
              <a:t>свалила у села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</a:t>
            </a: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ВЬЮГА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92348" y="2492896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244" y="348337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Заметает все в пути,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проехать, ни пройти.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метели есть подруга,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Звать подружку эту …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182968" y="2394780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456" y="287061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359544" y="1953121"/>
            <a:ext cx="4905375" cy="3737570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за лёд в жару из тучи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Вниз летит ежом колючим,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Оставляя белый след?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Урожаю это - вред!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  <a:extLst/>
        </p:spPr>
      </p:pic>
      <p:sp useBgFill="1">
        <p:nvSpPr>
          <p:cNvPr id="13" name="Прямоугольник 12"/>
          <p:cNvSpPr/>
          <p:nvPr/>
        </p:nvSpPr>
        <p:spPr>
          <a:xfrm>
            <a:off x="5313360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82" y="337224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Снега первого я ждал,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Бегал, прыгал и играл.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теперь я пью </a:t>
            </a:r>
            <a:r>
              <a:rPr lang="ru-RU" sz="2800" i="1" dirty="0" err="1">
                <a:latin typeface="Georgia" pitchFamily="18" charset="0"/>
              </a:rPr>
              <a:t>микстурку</a:t>
            </a:r>
            <a:r>
              <a:rPr lang="ru-RU" sz="2800" i="1" dirty="0">
                <a:latin typeface="Georgia" pitchFamily="18" charset="0"/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Потому что съел…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399447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Светофор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0"/>
            <a:ext cx="4996779" cy="3153635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Встало с краю улицы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длинном сапоге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Чучело трёхглазое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одной ноге.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Где машины движутся,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Где сошлись пути,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Помогает улицу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Людям перейти.</a:t>
            </a:r>
            <a:endParaRPr lang="ru-RU" sz="3000" i="1" dirty="0">
              <a:latin typeface="Georgia" pitchFamily="18" charset="0"/>
            </a:endParaRP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181966" y="1362710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4545" y="214095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61043" y="5024741"/>
            <a:ext cx="2559907" cy="1123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переход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-1471090" y="1832474"/>
            <a:ext cx="8635378" cy="338437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дорогах знаков много,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Их все дети должны знать!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все правила движения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Должны точно выполнять.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полоскам чёрно-белым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Пешеход шагает смело.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Кто из вас ребята знает –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Знак что этот означает?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5520366" y="1916832"/>
            <a:ext cx="3039045" cy="4631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82753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270" y="1208316"/>
            <a:ext cx="2069599" cy="2035947"/>
          </a:xfrm>
          <a:prstGeom prst="rect">
            <a:avLst/>
          </a:prstGeom>
        </p:spPr>
      </p:pic>
      <p:pic>
        <p:nvPicPr>
          <p:cNvPr id="11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5067" y="326345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503" y="3524939"/>
            <a:ext cx="4900889" cy="246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  <a:ex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-1352072" y="1474723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Я </a:t>
            </a:r>
            <a:r>
              <a:rPr lang="ru-RU" sz="2800" i="1" dirty="0">
                <a:latin typeface="Georgia" pitchFamily="18" charset="0"/>
              </a:rPr>
              <a:t>по городу иду,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Я в беду не попаду.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Потому что твёрдо знаю -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Правила я выполняю</a:t>
            </a:r>
            <a:r>
              <a:rPr lang="ru-RU" sz="2800" i="1" dirty="0" smtClean="0">
                <a:latin typeface="Georgia" pitchFamily="18" charset="0"/>
              </a:rPr>
              <a:t>. Кто это?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87955" y="3356015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989" y="280448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67" y="2487409"/>
            <a:ext cx="5004694" cy="3403771"/>
          </a:xfrm>
          <a:prstGeom prst="rect">
            <a:avLst/>
          </a:prstGeom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555776" y="5877303"/>
            <a:ext cx="356607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запрещается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2"/>
            <a:ext cx="8635378" cy="1204770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Можно ли обойти временно </a:t>
            </a:r>
            <a:r>
              <a:rPr lang="ru-RU" sz="2800" i="1" dirty="0" smtClean="0">
                <a:latin typeface="Georgia" pitchFamily="18" charset="0"/>
              </a:rPr>
              <a:t>остановившийся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>
                <a:latin typeface="Georgia" pitchFamily="18" charset="0"/>
              </a:rPr>
              <a:t>у остановки автобус спереди?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86561" y="2445448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8742" y="2715299"/>
            <a:ext cx="1731414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505414" y="3249723"/>
            <a:ext cx="3226127" cy="9194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Пожарная машина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1799" y="4321969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179512" y="3292926"/>
            <a:ext cx="9721079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96164" y="1087037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0468" y="311921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650" y="1273144"/>
            <a:ext cx="6059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eorgia" panose="02040502050405020303" pitchFamily="18" charset="0"/>
              </a:rPr>
              <a:t>Эй, не стойте на дороге!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Мчит машина по тревоге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А зачем ей так спешить?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Как зачем? Пожар тушить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396605" y="4005064"/>
            <a:ext cx="4376019" cy="13280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 перебегающего разметку ребенка</a:t>
            </a: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389583" y="1282015"/>
            <a:ext cx="8422945" cy="193669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Какой знак на дороге сообщает водителю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что рядом </a:t>
            </a:r>
            <a:r>
              <a:rPr lang="ru-RU" sz="3000" i="1" dirty="0" smtClean="0">
                <a:latin typeface="Georgia" pitchFamily="18" charset="0"/>
              </a:rPr>
              <a:t>школа, или </a:t>
            </a:r>
            <a:r>
              <a:rPr lang="ru-RU" sz="3000" i="1" dirty="0">
                <a:latin typeface="Georgia" pitchFamily="18" charset="0"/>
              </a:rPr>
              <a:t>детский сад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а значит, следует снизить скорость движения</a:t>
            </a:r>
          </a:p>
        </p:txBody>
      </p:sp>
      <p:sp useBgFill="1">
        <p:nvSpPr>
          <p:cNvPr id="57" name="Прямоугольник 56"/>
          <p:cNvSpPr/>
          <p:nvPr/>
        </p:nvSpPr>
        <p:spPr>
          <a:xfrm>
            <a:off x="2934105" y="3212703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5453" y="31999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646" y="3212703"/>
            <a:ext cx="3271294" cy="28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latin typeface="Georgia" pitchFamily="18" charset="0"/>
              </a:rPr>
              <a:t>утюг</a:t>
            </a:r>
            <a:endParaRPr lang="ru-RU" sz="2400" b="1" cap="all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535488" y="1268760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4404407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В полотняной стране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По реке — простыне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Плывёт пароход,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То назад, то вперёд.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А за ним такая гладь-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Ни морщинки не видать.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41764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119" y="2665116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659</Words>
  <Application>Microsoft Office PowerPoint</Application>
  <PresentationFormat>Экран (4:3)</PresentationFormat>
  <Paragraphs>227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User</cp:lastModifiedBy>
  <cp:revision>124</cp:revision>
  <dcterms:created xsi:type="dcterms:W3CDTF">2016-12-18T16:06:27Z</dcterms:created>
  <dcterms:modified xsi:type="dcterms:W3CDTF">2020-12-08T11:35:56Z</dcterms:modified>
</cp:coreProperties>
</file>